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4"/>
  </p:handoutMasterIdLst>
  <p:sldIdLst>
    <p:sldId id="256" r:id="rId2"/>
    <p:sldId id="285" r:id="rId3"/>
    <p:sldId id="282" r:id="rId4"/>
    <p:sldId id="281" r:id="rId5"/>
    <p:sldId id="286" r:id="rId6"/>
    <p:sldId id="278" r:id="rId7"/>
    <p:sldId id="257" r:id="rId8"/>
    <p:sldId id="287" r:id="rId9"/>
    <p:sldId id="258" r:id="rId10"/>
    <p:sldId id="284" r:id="rId11"/>
    <p:sldId id="259" r:id="rId12"/>
    <p:sldId id="260" r:id="rId13"/>
    <p:sldId id="261" r:id="rId14"/>
    <p:sldId id="262" r:id="rId15"/>
    <p:sldId id="263" r:id="rId16"/>
    <p:sldId id="264" r:id="rId17"/>
    <p:sldId id="265" r:id="rId18"/>
    <p:sldId id="266" r:id="rId19"/>
    <p:sldId id="267" r:id="rId20"/>
    <p:sldId id="268" r:id="rId21"/>
    <p:sldId id="269" r:id="rId22"/>
    <p:sldId id="279" r:id="rId23"/>
    <p:sldId id="270" r:id="rId24"/>
    <p:sldId id="271" r:id="rId25"/>
    <p:sldId id="272" r:id="rId26"/>
    <p:sldId id="280" r:id="rId27"/>
    <p:sldId id="273" r:id="rId28"/>
    <p:sldId id="274" r:id="rId29"/>
    <p:sldId id="275" r:id="rId30"/>
    <p:sldId id="276" r:id="rId31"/>
    <p:sldId id="277" r:id="rId32"/>
    <p:sldId id="290" r:id="rId33"/>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2"/>
            <a:ext cx="4301543" cy="34106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622798" y="2"/>
            <a:ext cx="4301543" cy="341064"/>
          </a:xfrm>
          <a:prstGeom prst="rect">
            <a:avLst/>
          </a:prstGeom>
        </p:spPr>
        <p:txBody>
          <a:bodyPr vert="horz" lIns="91440" tIns="45720" rIns="91440" bIns="45720" rtlCol="0"/>
          <a:lstStyle>
            <a:lvl1pPr algn="r">
              <a:defRPr sz="1200"/>
            </a:lvl1pPr>
          </a:lstStyle>
          <a:p>
            <a:fld id="{FF76DF64-BBD2-4A80-BE35-64A8949BEE51}" type="datetimeFigureOut">
              <a:rPr lang="pl-PL" smtClean="0"/>
              <a:t>02.06.2022</a:t>
            </a:fld>
            <a:endParaRPr lang="pl-PL"/>
          </a:p>
        </p:txBody>
      </p:sp>
      <p:sp>
        <p:nvSpPr>
          <p:cNvPr id="4" name="Symbol zastępczy stopki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C14D5EA5-5B41-41E0-AD5D-E59EA54A8391}" type="slidenum">
              <a:rPr lang="pl-PL" smtClean="0"/>
              <a:t>‹#›</a:t>
            </a:fld>
            <a:endParaRPr lang="pl-PL"/>
          </a:p>
        </p:txBody>
      </p:sp>
    </p:spTree>
    <p:extLst>
      <p:ext uri="{BB962C8B-B14F-4D97-AF65-F5344CB8AC3E}">
        <p14:creationId xmlns:p14="http://schemas.microsoft.com/office/powerpoint/2010/main" val="28677378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l-PL"/>
              <a:t>Kliknij, aby edytować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l-PL"/>
              <a:t>Kliknij, aby edytować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6/2/2022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l-PL"/>
              <a:t>Kliknij, aby edytować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6/2/2022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l-PL"/>
              <a:t>Kliknij, aby edytować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l-PL"/>
              <a:t>Kliknij, aby edytować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Content Placeholder 3"/>
          <p:cNvSpPr>
            <a:spLocks noGrp="1"/>
          </p:cNvSpPr>
          <p:nvPr>
            <p:ph sz="quarter" idx="13"/>
          </p:nvPr>
        </p:nvSpPr>
        <p:spPr>
          <a:xfrm>
            <a:off x="913774" y="3051012"/>
            <a:ext cx="5106027"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3" name="Content Placeholder 5"/>
          <p:cNvSpPr>
            <a:spLocks noGrp="1"/>
          </p:cNvSpPr>
          <p:nvPr>
            <p:ph sz="quarter" idx="14"/>
          </p:nvPr>
        </p:nvSpPr>
        <p:spPr>
          <a:xfrm>
            <a:off x="6172200" y="3051012"/>
            <a:ext cx="5105401"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l-PL"/>
              <a:t>Kliknij, aby edytować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psychoterapiacotam.pl/zajadanie-stresu-i-emocji-jak-sobie-z-tym-poradzic/"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psychoterapiacotam.pl/uzaleznienie-od-alkoholu-objawy-i-leczeni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971976E-DF26-4345-A620-B499D40DDD38}"/>
              </a:ext>
            </a:extLst>
          </p:cNvPr>
          <p:cNvSpPr>
            <a:spLocks noGrp="1"/>
          </p:cNvSpPr>
          <p:nvPr>
            <p:ph type="ctrTitle"/>
          </p:nvPr>
        </p:nvSpPr>
        <p:spPr/>
        <p:txBody>
          <a:bodyPr/>
          <a:lstStyle/>
          <a:p>
            <a:r>
              <a:rPr lang="pl-PL" b="1" dirty="0" smtClean="0"/>
              <a:t>Depresja</a:t>
            </a:r>
            <a:endParaRPr lang="pl-PL" b="1" dirty="0"/>
          </a:p>
        </p:txBody>
      </p:sp>
      <p:sp>
        <p:nvSpPr>
          <p:cNvPr id="3" name="Podtytuł 2">
            <a:extLst>
              <a:ext uri="{FF2B5EF4-FFF2-40B4-BE49-F238E27FC236}">
                <a16:creationId xmlns="" xmlns:a16="http://schemas.microsoft.com/office/drawing/2014/main" id="{E3652193-6AF2-46A7-B29A-26B3C2F754B2}"/>
              </a:ext>
            </a:extLst>
          </p:cNvPr>
          <p:cNvSpPr>
            <a:spLocks noGrp="1"/>
          </p:cNvSpPr>
          <p:nvPr>
            <p:ph type="subTitle" idx="1"/>
          </p:nvPr>
        </p:nvSpPr>
        <p:spPr/>
        <p:txBody>
          <a:bodyPr/>
          <a:lstStyle/>
          <a:p>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935" y="290511"/>
            <a:ext cx="3371850" cy="3228975"/>
          </a:xfrm>
          <a:prstGeom prst="rect">
            <a:avLst/>
          </a:prstGeom>
        </p:spPr>
      </p:pic>
    </p:spTree>
    <p:extLst>
      <p:ext uri="{BB962C8B-B14F-4D97-AF65-F5344CB8AC3E}">
        <p14:creationId xmlns:p14="http://schemas.microsoft.com/office/powerpoint/2010/main" val="10709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201800" y="525294"/>
            <a:ext cx="6983435" cy="5528553"/>
          </a:xfrm>
        </p:spPr>
      </p:pic>
    </p:spTree>
    <p:extLst>
      <p:ext uri="{BB962C8B-B14F-4D97-AF65-F5344CB8AC3E}">
        <p14:creationId xmlns:p14="http://schemas.microsoft.com/office/powerpoint/2010/main" val="263522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 xmlns:a16="http://schemas.microsoft.com/office/drawing/2014/main" id="{3693CFED-7CB8-47C7-8180-B5695D87E640}"/>
              </a:ext>
            </a:extLst>
          </p:cNvPr>
          <p:cNvSpPr txBox="1"/>
          <p:nvPr/>
        </p:nvSpPr>
        <p:spPr>
          <a:xfrm>
            <a:off x="634150" y="912640"/>
            <a:ext cx="11163299" cy="4278094"/>
          </a:xfrm>
          <a:prstGeom prst="rect">
            <a:avLst/>
          </a:prstGeom>
          <a:noFill/>
        </p:spPr>
        <p:txBody>
          <a:bodyPr wrap="square">
            <a:spAutoFit/>
          </a:bodyPr>
          <a:lstStyle/>
          <a:p>
            <a:pPr algn="just"/>
            <a:r>
              <a:rPr lang="pl-PL" sz="2800" b="1" dirty="0" smtClean="0"/>
              <a:t>Agresja</a:t>
            </a:r>
          </a:p>
          <a:p>
            <a:pPr algn="just"/>
            <a:endParaRPr lang="pl-PL" sz="2800" b="1" dirty="0"/>
          </a:p>
          <a:p>
            <a:pPr algn="just"/>
            <a:r>
              <a:rPr lang="pl-PL" sz="2400" dirty="0"/>
              <a:t>Nawet najspokojniejszy nastolatek, jeśli zaczyna zmagać się z depresją, może mieć </a:t>
            </a:r>
            <a:r>
              <a:rPr lang="pl-PL" sz="2400" b="1" dirty="0"/>
              <a:t>napady agresji</a:t>
            </a:r>
            <a:r>
              <a:rPr lang="pl-PL" sz="2400" dirty="0"/>
              <a:t>. Zupełnie nieadekwatne do sytuacji, w której został w danym momencie postawiony. Nastolatek z depresją może komunikować się tylko językiem agresji – tak werbalnym, jak i niewerbalnym. Jedyne komunikaty, które można wtedy od niego usłyszeć to, na przykład „nienawidzę cię” – z powodów obiektywnie tak banalnych, jak na przykład brak ulubionych płatków śniadaniowych czy „niewłaściwy” smak dżemu na kanapkach.</a:t>
            </a:r>
          </a:p>
          <a:p>
            <a:pPr algn="just"/>
            <a:r>
              <a:rPr lang="pl-PL" sz="2400" dirty="0"/>
              <a:t>Depresja sprawia, że wszelkie tego typu, nawet najbardziej banalne kwestie i zjawiska urastają do rangi </a:t>
            </a:r>
            <a:r>
              <a:rPr lang="pl-PL" sz="2400" b="1" dirty="0"/>
              <a:t>ogromnego problemu</a:t>
            </a:r>
            <a:r>
              <a:rPr lang="pl-PL" sz="2400" dirty="0"/>
              <a:t> i szykan ze strony środowiska.</a:t>
            </a:r>
          </a:p>
        </p:txBody>
      </p:sp>
    </p:spTree>
    <p:extLst>
      <p:ext uri="{BB962C8B-B14F-4D97-AF65-F5344CB8AC3E}">
        <p14:creationId xmlns:p14="http://schemas.microsoft.com/office/powerpoint/2010/main" val="262732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399B9ECF-320B-4831-8643-6E086E5FAD9E}"/>
              </a:ext>
            </a:extLst>
          </p:cNvPr>
          <p:cNvSpPr txBox="1"/>
          <p:nvPr/>
        </p:nvSpPr>
        <p:spPr>
          <a:xfrm>
            <a:off x="1007906" y="1544116"/>
            <a:ext cx="10144125" cy="2431435"/>
          </a:xfrm>
          <a:prstGeom prst="rect">
            <a:avLst/>
          </a:prstGeom>
          <a:noFill/>
        </p:spPr>
        <p:txBody>
          <a:bodyPr wrap="square">
            <a:spAutoFit/>
          </a:bodyPr>
          <a:lstStyle/>
          <a:p>
            <a:r>
              <a:rPr lang="pl-PL" sz="2800" b="1" dirty="0"/>
              <a:t>Pogorszenie wyników w </a:t>
            </a:r>
            <a:r>
              <a:rPr lang="pl-PL" sz="2800" b="1" dirty="0" smtClean="0"/>
              <a:t>nauce</a:t>
            </a:r>
          </a:p>
          <a:p>
            <a:endParaRPr lang="pl-PL" sz="2800" b="1" dirty="0"/>
          </a:p>
          <a:p>
            <a:pPr algn="just"/>
            <a:r>
              <a:rPr lang="pl-PL" sz="2400" dirty="0"/>
              <a:t>Nagłe i gwałtowne pogorszenie wyników w nauce to zawsze ostrzegawcza lampka dla rodziców i jasny sygnał, że dzieje się coś złego. </a:t>
            </a:r>
            <a:endParaRPr lang="pl-PL" sz="2400" dirty="0" smtClean="0"/>
          </a:p>
          <a:p>
            <a:pPr algn="just"/>
            <a:r>
              <a:rPr lang="pl-PL" sz="2400" dirty="0" smtClean="0"/>
              <a:t>Wraz </a:t>
            </a:r>
            <a:r>
              <a:rPr lang="pl-PL" sz="2400" dirty="0"/>
              <a:t>z depresją mogą przyjść problemy z koncentracją, niemożność skupienia się i przyswajania wiedzy.</a:t>
            </a:r>
          </a:p>
        </p:txBody>
      </p:sp>
    </p:spTree>
    <p:extLst>
      <p:ext uri="{BB962C8B-B14F-4D97-AF65-F5344CB8AC3E}">
        <p14:creationId xmlns:p14="http://schemas.microsoft.com/office/powerpoint/2010/main" val="157328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380C857A-BB2A-4E6F-8AD9-36010FF3A44F}"/>
              </a:ext>
            </a:extLst>
          </p:cNvPr>
          <p:cNvSpPr txBox="1"/>
          <p:nvPr/>
        </p:nvSpPr>
        <p:spPr>
          <a:xfrm>
            <a:off x="785611" y="1416676"/>
            <a:ext cx="11225413" cy="2062103"/>
          </a:xfrm>
          <a:prstGeom prst="rect">
            <a:avLst/>
          </a:prstGeom>
          <a:noFill/>
        </p:spPr>
        <p:txBody>
          <a:bodyPr wrap="square">
            <a:spAutoFit/>
          </a:bodyPr>
          <a:lstStyle/>
          <a:p>
            <a:r>
              <a:rPr lang="pl-PL" sz="2800" b="1" dirty="0"/>
              <a:t>Zerwanie kontaktów z </a:t>
            </a:r>
            <a:r>
              <a:rPr lang="pl-PL" sz="2800" b="1" dirty="0" smtClean="0"/>
              <a:t>ludźmi</a:t>
            </a:r>
          </a:p>
          <a:p>
            <a:endParaRPr lang="pl-PL" sz="2800" b="1" dirty="0"/>
          </a:p>
          <a:p>
            <a:pPr algn="just"/>
            <a:r>
              <a:rPr lang="pl-PL" sz="2400" dirty="0"/>
              <a:t>Ludzie to istoty społeczne, a nastolatki naprawdę </a:t>
            </a:r>
            <a:r>
              <a:rPr lang="pl-PL" sz="2400" b="1" dirty="0"/>
              <a:t>bardzo łakną towarzystwa</a:t>
            </a:r>
            <a:r>
              <a:rPr lang="pl-PL" sz="2400" dirty="0"/>
              <a:t>, akceptacji kolegów i obecności innych ludzi. Jeśli nagle zrywają te więzi i nie potrafią albo nie chcą nawiązać nowych – to sygnał, że dzieje się z nimi coś złego.</a:t>
            </a:r>
          </a:p>
        </p:txBody>
      </p:sp>
    </p:spTree>
    <p:extLst>
      <p:ext uri="{BB962C8B-B14F-4D97-AF65-F5344CB8AC3E}">
        <p14:creationId xmlns:p14="http://schemas.microsoft.com/office/powerpoint/2010/main" val="3984950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3978E41E-F400-4417-A2EF-7731852F0BD4}"/>
              </a:ext>
            </a:extLst>
          </p:cNvPr>
          <p:cNvSpPr txBox="1"/>
          <p:nvPr/>
        </p:nvSpPr>
        <p:spPr>
          <a:xfrm>
            <a:off x="657225" y="2136339"/>
            <a:ext cx="11220450" cy="3170099"/>
          </a:xfrm>
          <a:prstGeom prst="rect">
            <a:avLst/>
          </a:prstGeom>
          <a:noFill/>
        </p:spPr>
        <p:txBody>
          <a:bodyPr wrap="square">
            <a:spAutoFit/>
          </a:bodyPr>
          <a:lstStyle/>
          <a:p>
            <a:pPr algn="just"/>
            <a:r>
              <a:rPr lang="pl-PL" sz="2800" b="1" dirty="0"/>
              <a:t>Zaburzenia </a:t>
            </a:r>
            <a:r>
              <a:rPr lang="pl-PL" sz="2800" b="1" dirty="0" smtClean="0"/>
              <a:t>odżywiania</a:t>
            </a:r>
          </a:p>
          <a:p>
            <a:pPr algn="just"/>
            <a:endParaRPr lang="pl-PL" sz="2800" b="1" dirty="0"/>
          </a:p>
          <a:p>
            <a:pPr algn="just"/>
            <a:r>
              <a:rPr lang="pl-PL" sz="2400" dirty="0"/>
              <a:t>Nagły brak apetytu lub – wręcz przeciwne – ciągłe objadanie się, typowe </a:t>
            </a:r>
            <a:r>
              <a:rPr lang="pl-PL" sz="2400" b="1" dirty="0">
                <a:hlinkClick r:id="rId2"/>
              </a:rPr>
              <a:t>„zajadanie stresu”</a:t>
            </a:r>
            <a:r>
              <a:rPr lang="pl-PL" sz="2400" dirty="0"/>
              <a:t> i pochłanianie coraz większych ilości pożywienia, by poczuć ulotne poczucie zadowolenia, które płynie od najedzonego ciała – to może być objaw depresji.</a:t>
            </a:r>
          </a:p>
          <a:p>
            <a:pPr algn="just"/>
            <a:r>
              <a:rPr lang="pl-PL" sz="2400" dirty="0"/>
              <a:t>Podobnie jak na przykład </a:t>
            </a:r>
            <a:r>
              <a:rPr lang="pl-PL" sz="2400" b="1" dirty="0"/>
              <a:t>ortoreksja</a:t>
            </a:r>
            <a:r>
              <a:rPr lang="pl-PL" sz="2400" dirty="0"/>
              <a:t>, czyli mania na punkcie zdrowego odżywiania czy obsesyjne odchudzanie się – wraz z depresją przychodzi niechęć do samego siebie, w tym również do swojego ciała.</a:t>
            </a:r>
          </a:p>
        </p:txBody>
      </p:sp>
    </p:spTree>
    <p:extLst>
      <p:ext uri="{BB962C8B-B14F-4D97-AF65-F5344CB8AC3E}">
        <p14:creationId xmlns:p14="http://schemas.microsoft.com/office/powerpoint/2010/main" val="55782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0B5D071B-9D2A-4167-AA65-7E2D74356BC8}"/>
              </a:ext>
            </a:extLst>
          </p:cNvPr>
          <p:cNvSpPr txBox="1"/>
          <p:nvPr/>
        </p:nvSpPr>
        <p:spPr>
          <a:xfrm>
            <a:off x="381000" y="2136339"/>
            <a:ext cx="11811000" cy="2800767"/>
          </a:xfrm>
          <a:prstGeom prst="rect">
            <a:avLst/>
          </a:prstGeom>
          <a:noFill/>
        </p:spPr>
        <p:txBody>
          <a:bodyPr wrap="square">
            <a:spAutoFit/>
          </a:bodyPr>
          <a:lstStyle/>
          <a:p>
            <a:pPr algn="just"/>
            <a:r>
              <a:rPr lang="pl-PL" sz="2800" b="1" dirty="0" smtClean="0"/>
              <a:t>Używki</a:t>
            </a:r>
          </a:p>
          <a:p>
            <a:pPr algn="just"/>
            <a:endParaRPr lang="pl-PL" sz="2800" b="1" dirty="0"/>
          </a:p>
          <a:p>
            <a:pPr algn="just"/>
            <a:r>
              <a:rPr lang="pl-PL" sz="2400" dirty="0"/>
              <a:t>Depresja to ciągły ciężar, który spoczywa na psychice człowieka. Nastolatek odczuwa to tym bardziej, bo jego osobowość nie jest jeszcze do końca ukształtowana. Żeby ulżyć sobie w tym stanie i poczuć choć chwilę ukojenia może zacząć sięgać po alkohol, dopalacze czy narkotyki.</a:t>
            </a:r>
          </a:p>
          <a:p>
            <a:pPr algn="just"/>
            <a:endParaRPr lang="pl-PL" sz="2400" b="1" dirty="0" smtClean="0">
              <a:hlinkClick r:id="rId2"/>
            </a:endParaRPr>
          </a:p>
          <a:p>
            <a:pPr algn="just"/>
            <a:r>
              <a:rPr lang="pl-PL" sz="2400" b="1" dirty="0" smtClean="0">
                <a:hlinkClick r:id="rId2"/>
              </a:rPr>
              <a:t>Uzależnienie</a:t>
            </a:r>
            <a:r>
              <a:rPr lang="pl-PL" sz="2400" dirty="0" smtClean="0">
                <a:hlinkClick r:id="rId2"/>
              </a:rPr>
              <a:t> </a:t>
            </a:r>
            <a:r>
              <a:rPr lang="pl-PL" sz="2400" dirty="0"/>
              <a:t>często zostaje z człowiekiem na długie lata.</a:t>
            </a:r>
          </a:p>
        </p:txBody>
      </p:sp>
    </p:spTree>
    <p:extLst>
      <p:ext uri="{BB962C8B-B14F-4D97-AF65-F5344CB8AC3E}">
        <p14:creationId xmlns:p14="http://schemas.microsoft.com/office/powerpoint/2010/main" val="308419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B59B5D65-8ECB-400B-832B-0681AEB976BE}"/>
              </a:ext>
            </a:extLst>
          </p:cNvPr>
          <p:cNvSpPr txBox="1"/>
          <p:nvPr/>
        </p:nvSpPr>
        <p:spPr>
          <a:xfrm>
            <a:off x="752475" y="2551837"/>
            <a:ext cx="11049000" cy="2431435"/>
          </a:xfrm>
          <a:prstGeom prst="rect">
            <a:avLst/>
          </a:prstGeom>
          <a:noFill/>
        </p:spPr>
        <p:txBody>
          <a:bodyPr wrap="square">
            <a:spAutoFit/>
          </a:bodyPr>
          <a:lstStyle/>
          <a:p>
            <a:pPr algn="just"/>
            <a:r>
              <a:rPr lang="pl-PL" sz="2800" b="1" dirty="0"/>
              <a:t>Ucieczka od rzeczywistości</a:t>
            </a:r>
          </a:p>
          <a:p>
            <a:pPr algn="just"/>
            <a:endParaRPr lang="pl-PL" sz="2800" b="1" dirty="0"/>
          </a:p>
          <a:p>
            <a:pPr algn="just"/>
            <a:r>
              <a:rPr lang="pl-PL" sz="2400" dirty="0"/>
              <a:t>Gdy rzeczywistość staje się zbyt trudna i ciężka do zniesienia, łatwo jest od niej uciec – niektórzy w takich momentach sięgają po używki, inni przenoszą się w inne światy – zaczynają spędzać </a:t>
            </a:r>
            <a:r>
              <a:rPr lang="pl-PL" sz="2400" b="1" dirty="0"/>
              <a:t>całe dnie na grach</a:t>
            </a:r>
            <a:r>
              <a:rPr lang="pl-PL" sz="2400" dirty="0"/>
              <a:t>, oglądaniu filmów, czy seriali, a wszystko inne przestaje mieć znaczenie.</a:t>
            </a:r>
          </a:p>
        </p:txBody>
      </p:sp>
    </p:spTree>
    <p:extLst>
      <p:ext uri="{BB962C8B-B14F-4D97-AF65-F5344CB8AC3E}">
        <p14:creationId xmlns:p14="http://schemas.microsoft.com/office/powerpoint/2010/main" val="183980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75C407AB-9144-4962-8690-D15B7BA0251C}"/>
              </a:ext>
            </a:extLst>
          </p:cNvPr>
          <p:cNvSpPr txBox="1"/>
          <p:nvPr/>
        </p:nvSpPr>
        <p:spPr>
          <a:xfrm>
            <a:off x="542925" y="1371601"/>
            <a:ext cx="10834687" cy="2800767"/>
          </a:xfrm>
          <a:prstGeom prst="rect">
            <a:avLst/>
          </a:prstGeom>
          <a:noFill/>
        </p:spPr>
        <p:txBody>
          <a:bodyPr wrap="square">
            <a:spAutoFit/>
          </a:bodyPr>
          <a:lstStyle/>
          <a:p>
            <a:pPr algn="just"/>
            <a:r>
              <a:rPr lang="pl-PL" sz="2800" b="1" dirty="0"/>
              <a:t>Nie wykonywanie obowiązków</a:t>
            </a:r>
          </a:p>
          <a:p>
            <a:pPr algn="just"/>
            <a:endParaRPr lang="pl-PL" sz="2800" b="1" dirty="0"/>
          </a:p>
          <a:p>
            <a:pPr algn="just"/>
            <a:r>
              <a:rPr lang="pl-PL" sz="2400" dirty="0"/>
              <a:t>Nastolatek w depresji wcale nie jest leniwy – wypominanie mu tego, bo nie wykonał swoich obowiązków domowych nie przyniesie nic dobrego. On po prostu nie ma ani sił, ani motywacji do działania.</a:t>
            </a:r>
          </a:p>
          <a:p>
            <a:pPr algn="just"/>
            <a:r>
              <a:rPr lang="pl-PL" sz="2400" dirty="0"/>
              <a:t>W takich sytuacjach </a:t>
            </a:r>
            <a:r>
              <a:rPr lang="pl-PL" sz="2400" b="1" dirty="0"/>
              <a:t>zbyt trudne jest nawet zadbanie o siebie</a:t>
            </a:r>
            <a:r>
              <a:rPr lang="pl-PL" sz="2400" dirty="0"/>
              <a:t> – przebranie się, zadbanie o higienę, czy wyjście z łóżka.</a:t>
            </a:r>
          </a:p>
        </p:txBody>
      </p:sp>
    </p:spTree>
    <p:extLst>
      <p:ext uri="{BB962C8B-B14F-4D97-AF65-F5344CB8AC3E}">
        <p14:creationId xmlns:p14="http://schemas.microsoft.com/office/powerpoint/2010/main" val="1409984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C2B1D7D4-F4FE-4625-B646-1220DBE4FA2F}"/>
              </a:ext>
            </a:extLst>
          </p:cNvPr>
          <p:cNvSpPr txBox="1"/>
          <p:nvPr/>
        </p:nvSpPr>
        <p:spPr>
          <a:xfrm>
            <a:off x="1429555" y="785611"/>
            <a:ext cx="10071279" cy="3847207"/>
          </a:xfrm>
          <a:prstGeom prst="rect">
            <a:avLst/>
          </a:prstGeom>
          <a:noFill/>
        </p:spPr>
        <p:txBody>
          <a:bodyPr wrap="square">
            <a:spAutoFit/>
          </a:bodyPr>
          <a:lstStyle/>
          <a:p>
            <a:r>
              <a:rPr lang="pl-PL" sz="2800" b="1" dirty="0" smtClean="0"/>
              <a:t>Samookaleczenie</a:t>
            </a:r>
          </a:p>
          <a:p>
            <a:endParaRPr lang="pl-PL" sz="2400" b="1" dirty="0"/>
          </a:p>
          <a:p>
            <a:pPr algn="just"/>
            <a:r>
              <a:rPr lang="pl-PL" sz="2400" dirty="0"/>
              <a:t>Należy oddzielić </a:t>
            </a:r>
            <a:r>
              <a:rPr lang="pl-PL" sz="2400" b="1" dirty="0"/>
              <a:t>akty samookaleczenia</a:t>
            </a:r>
            <a:r>
              <a:rPr lang="pl-PL" sz="2400" dirty="0"/>
              <a:t> od </a:t>
            </a:r>
            <a:r>
              <a:rPr lang="pl-PL" sz="2400" b="1" dirty="0"/>
              <a:t>prób samobójczych</a:t>
            </a:r>
            <a:r>
              <a:rPr lang="pl-PL" sz="2400" dirty="0"/>
              <a:t>. </a:t>
            </a:r>
            <a:endParaRPr lang="pl-PL" sz="2400" dirty="0" smtClean="0"/>
          </a:p>
          <a:p>
            <a:pPr algn="just"/>
            <a:r>
              <a:rPr lang="pl-PL" sz="2400" dirty="0" smtClean="0"/>
              <a:t>Te </a:t>
            </a:r>
            <a:r>
              <a:rPr lang="pl-PL" sz="2400" dirty="0"/>
              <a:t>pierwsze wcale nie mają na celu zakończenia życia. Nastolatek w depresji odczuwa potwornego poczucia ogólnej beznadziei i rezygnacji. Czasami jest bardzo smutny, czasem jednak nie czuje już praktycznie nic, poza ogromnym ciężarem.</a:t>
            </a:r>
          </a:p>
          <a:p>
            <a:pPr algn="just"/>
            <a:r>
              <a:rPr lang="pl-PL" sz="2400" dirty="0"/>
              <a:t>Zadawanie sobie ran i bólu fizycznego ma według takich nastolatków sens – mózg, żeby złagodzić ból, zaczyna wytwarzać endorfiny – a to przecież ich tak brakuje nastolatkom w depresji.</a:t>
            </a:r>
          </a:p>
        </p:txBody>
      </p:sp>
    </p:spTree>
    <p:extLst>
      <p:ext uri="{BB962C8B-B14F-4D97-AF65-F5344CB8AC3E}">
        <p14:creationId xmlns:p14="http://schemas.microsoft.com/office/powerpoint/2010/main" val="4081575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420BA12E-9376-4369-BDB8-CE12A96E79E0}"/>
              </a:ext>
            </a:extLst>
          </p:cNvPr>
          <p:cNvSpPr txBox="1"/>
          <p:nvPr/>
        </p:nvSpPr>
        <p:spPr>
          <a:xfrm>
            <a:off x="772732" y="927279"/>
            <a:ext cx="11062953" cy="3847207"/>
          </a:xfrm>
          <a:prstGeom prst="rect">
            <a:avLst/>
          </a:prstGeom>
          <a:noFill/>
        </p:spPr>
        <p:txBody>
          <a:bodyPr wrap="square">
            <a:spAutoFit/>
          </a:bodyPr>
          <a:lstStyle/>
          <a:p>
            <a:r>
              <a:rPr lang="pl-PL" sz="2800" b="1" dirty="0"/>
              <a:t>Obniżenie </a:t>
            </a:r>
            <a:r>
              <a:rPr lang="pl-PL" sz="2800" b="1" dirty="0" smtClean="0"/>
              <a:t>nastroju – utrzymujące się ponad 2 tygodnie</a:t>
            </a:r>
          </a:p>
          <a:p>
            <a:endParaRPr lang="pl-PL" sz="2400" b="1" dirty="0"/>
          </a:p>
          <a:p>
            <a:pPr algn="just"/>
            <a:r>
              <a:rPr lang="pl-PL" sz="2400" b="1" dirty="0"/>
              <a:t>Wahania nastroju u nastolatków</a:t>
            </a:r>
            <a:r>
              <a:rPr lang="pl-PL" sz="2400" dirty="0"/>
              <a:t> są powszechne – to część procesu dojrzewania. Kilka dni smutku jest jeszcze czymś najzupełniej normalnym – nastolatki słyną z tego, że potrafią z czarnej rozpaczy przejść płynnie do euforii</a:t>
            </a:r>
            <a:r>
              <a:rPr lang="pl-PL" sz="2400" dirty="0" smtClean="0"/>
              <a:t>.</a:t>
            </a:r>
          </a:p>
          <a:p>
            <a:pPr algn="just"/>
            <a:endParaRPr lang="pl-PL" sz="2400" dirty="0"/>
          </a:p>
          <a:p>
            <a:pPr algn="just"/>
            <a:r>
              <a:rPr lang="pl-PL" sz="2400" dirty="0"/>
              <a:t>Jeśli jednak ciągle ma obniżony nastrój, zmaga się z czarnymi myślami, ciągle wszystko widzi w ciemnych barwach i jest negatywnie nastawiony do ludzi, świata i siebie, bez żadnego obiektywnego powodu i problemów, które swoje źródło mają na zewnątrz, to może być oznaka depresji.</a:t>
            </a:r>
          </a:p>
        </p:txBody>
      </p:sp>
    </p:spTree>
    <p:extLst>
      <p:ext uri="{BB962C8B-B14F-4D97-AF65-F5344CB8AC3E}">
        <p14:creationId xmlns:p14="http://schemas.microsoft.com/office/powerpoint/2010/main" val="243091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Czym jest Depresja</a:t>
            </a:r>
            <a:endParaRPr lang="pl-PL" dirty="0"/>
          </a:p>
        </p:txBody>
      </p:sp>
      <p:sp>
        <p:nvSpPr>
          <p:cNvPr id="3" name="Symbol zastępczy zawartości 2"/>
          <p:cNvSpPr>
            <a:spLocks noGrp="1"/>
          </p:cNvSpPr>
          <p:nvPr>
            <p:ph sz="quarter" idx="13"/>
          </p:nvPr>
        </p:nvSpPr>
        <p:spPr/>
        <p:txBody>
          <a:bodyPr/>
          <a:lstStyle/>
          <a:p>
            <a:endParaRPr lang="pl-PL"/>
          </a:p>
        </p:txBody>
      </p:sp>
    </p:spTree>
    <p:extLst>
      <p:ext uri="{BB962C8B-B14F-4D97-AF65-F5344CB8AC3E}">
        <p14:creationId xmlns:p14="http://schemas.microsoft.com/office/powerpoint/2010/main" val="335830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29C7FBF5-898F-42BD-801D-C03B24888E40}"/>
              </a:ext>
            </a:extLst>
          </p:cNvPr>
          <p:cNvSpPr txBox="1"/>
          <p:nvPr/>
        </p:nvSpPr>
        <p:spPr>
          <a:xfrm>
            <a:off x="1146221" y="1210614"/>
            <a:ext cx="10303098" cy="2369880"/>
          </a:xfrm>
          <a:prstGeom prst="rect">
            <a:avLst/>
          </a:prstGeom>
          <a:noFill/>
        </p:spPr>
        <p:txBody>
          <a:bodyPr wrap="square">
            <a:spAutoFit/>
          </a:bodyPr>
          <a:lstStyle/>
          <a:p>
            <a:r>
              <a:rPr lang="pl-PL" sz="2800" b="1" dirty="0"/>
              <a:t>Problemy ze </a:t>
            </a:r>
            <a:r>
              <a:rPr lang="pl-PL" sz="2800" b="1" dirty="0" smtClean="0"/>
              <a:t>snem</a:t>
            </a:r>
          </a:p>
          <a:p>
            <a:endParaRPr lang="pl-PL" sz="2400" b="1" dirty="0" smtClean="0"/>
          </a:p>
          <a:p>
            <a:pPr algn="just"/>
            <a:r>
              <a:rPr lang="pl-PL" sz="2400" dirty="0" smtClean="0"/>
              <a:t>Depresja </a:t>
            </a:r>
            <a:r>
              <a:rPr lang="pl-PL" sz="2400" dirty="0"/>
              <a:t>odbija się także na jakości snu. Nastolatek w depresji ma problemy z zaśnięciem, a gdy już zaśnie – budzi się w środku nocy. Sen nie daje mu przyjemności ani tak potrzebnego relaksu czy wypoczynku. </a:t>
            </a:r>
          </a:p>
          <a:p>
            <a:pPr algn="just"/>
            <a:r>
              <a:rPr lang="pl-PL" sz="2400" dirty="0" smtClean="0"/>
              <a:t>Możesz </a:t>
            </a:r>
            <a:r>
              <a:rPr lang="pl-PL" sz="2400" dirty="0"/>
              <a:t>być ciągle </a:t>
            </a:r>
            <a:r>
              <a:rPr lang="pl-PL" sz="2400" dirty="0" smtClean="0"/>
              <a:t>śpiący </a:t>
            </a:r>
            <a:r>
              <a:rPr lang="pl-PL" sz="2400" dirty="0"/>
              <a:t>i </a:t>
            </a:r>
            <a:r>
              <a:rPr lang="pl-PL" sz="2400" dirty="0" smtClean="0"/>
              <a:t>zmęczony, </a:t>
            </a:r>
            <a:r>
              <a:rPr lang="pl-PL" sz="2400" dirty="0"/>
              <a:t>a przy tym nadal nie móc zasnąć.</a:t>
            </a:r>
          </a:p>
        </p:txBody>
      </p:sp>
    </p:spTree>
    <p:extLst>
      <p:ext uri="{BB962C8B-B14F-4D97-AF65-F5344CB8AC3E}">
        <p14:creationId xmlns:p14="http://schemas.microsoft.com/office/powerpoint/2010/main" val="1296943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025B9DB4-A7CC-4634-8969-80BA8AD94761}"/>
              </a:ext>
            </a:extLst>
          </p:cNvPr>
          <p:cNvSpPr txBox="1"/>
          <p:nvPr/>
        </p:nvSpPr>
        <p:spPr>
          <a:xfrm>
            <a:off x="1081826" y="1102861"/>
            <a:ext cx="10328857" cy="3108543"/>
          </a:xfrm>
          <a:prstGeom prst="rect">
            <a:avLst/>
          </a:prstGeom>
          <a:noFill/>
        </p:spPr>
        <p:txBody>
          <a:bodyPr wrap="square">
            <a:spAutoFit/>
          </a:bodyPr>
          <a:lstStyle/>
          <a:p>
            <a:r>
              <a:rPr lang="pl-PL" sz="2800" b="1" dirty="0"/>
              <a:t>Myśli i próby </a:t>
            </a:r>
            <a:r>
              <a:rPr lang="pl-PL" sz="2800" b="1" dirty="0" smtClean="0"/>
              <a:t>samobójcze</a:t>
            </a:r>
          </a:p>
          <a:p>
            <a:endParaRPr lang="pl-PL" sz="2400" b="1" dirty="0"/>
          </a:p>
          <a:p>
            <a:pPr algn="just"/>
            <a:r>
              <a:rPr lang="pl-PL" sz="2400" dirty="0"/>
              <a:t>Przeszło 20% nastolatków miewa myśli samobójcze. U części z nich wyewoluują one w realne plany i próby, z których część będzie – niestety – udana</a:t>
            </a:r>
            <a:r>
              <a:rPr lang="pl-PL" sz="2400" dirty="0" smtClean="0"/>
              <a:t>.</a:t>
            </a:r>
          </a:p>
          <a:p>
            <a:pPr algn="just"/>
            <a:endParaRPr lang="pl-PL" sz="2400" dirty="0"/>
          </a:p>
          <a:p>
            <a:pPr algn="just"/>
            <a:r>
              <a:rPr lang="pl-PL" sz="2400" dirty="0"/>
              <a:t>Próba samobójcza to już ostateczny krzyk o pomoc, a także próba wyjścia z sytuacji, w której się znaleźli. Obraz rzeczywistości w depresji jest już tak zaburzony, że samobójstwo wydaje się jedynym rozwiązaniem</a:t>
            </a:r>
            <a:r>
              <a:rPr lang="pl-PL" dirty="0"/>
              <a:t>.</a:t>
            </a:r>
          </a:p>
        </p:txBody>
      </p:sp>
    </p:spTree>
    <p:extLst>
      <p:ext uri="{BB962C8B-B14F-4D97-AF65-F5344CB8AC3E}">
        <p14:creationId xmlns:p14="http://schemas.microsoft.com/office/powerpoint/2010/main" val="462405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884" y="314632"/>
            <a:ext cx="10058400" cy="5657850"/>
          </a:xfrm>
          <a:prstGeom prst="rect">
            <a:avLst/>
          </a:prstGeom>
        </p:spPr>
      </p:pic>
    </p:spTree>
    <p:extLst>
      <p:ext uri="{BB962C8B-B14F-4D97-AF65-F5344CB8AC3E}">
        <p14:creationId xmlns:p14="http://schemas.microsoft.com/office/powerpoint/2010/main" val="226960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361386" y="3244334"/>
            <a:ext cx="6050521" cy="646331"/>
          </a:xfrm>
          <a:prstGeom prst="rect">
            <a:avLst/>
          </a:prstGeom>
        </p:spPr>
        <p:txBody>
          <a:bodyPr wrap="square">
            <a:spAutoFit/>
          </a:bodyPr>
          <a:lstStyle/>
          <a:p>
            <a:pPr algn="just" fontAlgn="base"/>
            <a:r>
              <a:rPr lang="pl-PL" sz="3600" b="1" dirty="0">
                <a:solidFill>
                  <a:srgbClr val="19232D"/>
                </a:solidFill>
                <a:latin typeface="Tw Cen MT" panose="020B0602020104020603" pitchFamily="34" charset="-18"/>
              </a:rPr>
              <a:t>Jak sobie radzić z depresją?</a:t>
            </a:r>
            <a:endParaRPr lang="pl-PL" sz="3600" b="1" i="0" dirty="0">
              <a:solidFill>
                <a:srgbClr val="19232D"/>
              </a:solidFill>
              <a:effectLst/>
              <a:latin typeface="Tw Cen MT" panose="020B0602020104020603" pitchFamily="34" charset="-18"/>
            </a:endParaRPr>
          </a:p>
        </p:txBody>
      </p:sp>
    </p:spTree>
    <p:extLst>
      <p:ext uri="{BB962C8B-B14F-4D97-AF65-F5344CB8AC3E}">
        <p14:creationId xmlns:p14="http://schemas.microsoft.com/office/powerpoint/2010/main" val="13573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519707" y="2062234"/>
            <a:ext cx="9684913" cy="4708981"/>
          </a:xfrm>
          <a:prstGeom prst="rect">
            <a:avLst/>
          </a:prstGeom>
        </p:spPr>
        <p:txBody>
          <a:bodyPr wrap="square">
            <a:spAutoFit/>
          </a:bodyPr>
          <a:lstStyle/>
          <a:p>
            <a:pPr marL="457200" indent="-457200" algn="just" fontAlgn="base">
              <a:buAutoNum type="arabicPeriod"/>
            </a:pPr>
            <a:r>
              <a:rPr lang="pl-PL" sz="2400" b="1" dirty="0" smtClean="0">
                <a:solidFill>
                  <a:srgbClr val="19232D"/>
                </a:solidFill>
              </a:rPr>
              <a:t>Naucz </a:t>
            </a:r>
            <a:r>
              <a:rPr lang="pl-PL" sz="2400" b="1" dirty="0">
                <a:solidFill>
                  <a:srgbClr val="19232D"/>
                </a:solidFill>
              </a:rPr>
              <a:t>się rozpoznawać objawy by zwalczać je w zarodku</a:t>
            </a:r>
            <a:r>
              <a:rPr lang="pl-PL" sz="2400" b="1" dirty="0" smtClean="0">
                <a:solidFill>
                  <a:srgbClr val="19232D"/>
                </a:solidFill>
              </a:rPr>
              <a:t>.</a:t>
            </a:r>
          </a:p>
          <a:p>
            <a:pPr algn="just" fontAlgn="base"/>
            <a:endParaRPr lang="pl-PL" sz="2400" dirty="0">
              <a:solidFill>
                <a:srgbClr val="19232D"/>
              </a:solidFill>
            </a:endParaRPr>
          </a:p>
          <a:p>
            <a:pPr algn="just" fontAlgn="base"/>
            <a:r>
              <a:rPr lang="pl-PL" sz="2400" dirty="0" smtClean="0">
                <a:solidFill>
                  <a:srgbClr val="3B3B3B"/>
                </a:solidFill>
              </a:rPr>
              <a:t>Mając </a:t>
            </a:r>
            <a:r>
              <a:rPr lang="pl-PL" sz="2400" dirty="0">
                <a:solidFill>
                  <a:srgbClr val="3B3B3B"/>
                </a:solidFill>
              </a:rPr>
              <a:t>je cały czas na uwadze, łatwiej nam będzie rozpoznać rozpoczynający się epizod depresyjny. </a:t>
            </a:r>
            <a:endParaRPr lang="pl-PL" sz="2400" dirty="0" smtClean="0">
              <a:solidFill>
                <a:srgbClr val="3B3B3B"/>
              </a:solidFill>
            </a:endParaRPr>
          </a:p>
          <a:p>
            <a:pPr algn="just" fontAlgn="base"/>
            <a:endParaRPr lang="pl-PL" sz="2400" dirty="0">
              <a:solidFill>
                <a:srgbClr val="3B3B3B"/>
              </a:solidFill>
            </a:endParaRPr>
          </a:p>
          <a:p>
            <a:r>
              <a:rPr lang="pl-PL" sz="2400" dirty="0" smtClean="0"/>
              <a:t>Przykładowe </a:t>
            </a:r>
            <a:r>
              <a:rPr lang="pl-PL" sz="2400" dirty="0"/>
              <a:t>kwestionariusze </a:t>
            </a:r>
            <a:r>
              <a:rPr lang="pl-PL" sz="2400" dirty="0" smtClean="0"/>
              <a:t>depresji:</a:t>
            </a:r>
          </a:p>
          <a:p>
            <a:pPr>
              <a:lnSpc>
                <a:spcPct val="150000"/>
              </a:lnSpc>
            </a:pPr>
            <a:r>
              <a:rPr lang="pl-PL" sz="2400" b="1" dirty="0" smtClean="0"/>
              <a:t>Skala </a:t>
            </a:r>
            <a:r>
              <a:rPr lang="pl-PL" sz="2400" b="1" dirty="0"/>
              <a:t>Depresji Becka</a:t>
            </a:r>
          </a:p>
          <a:p>
            <a:pPr>
              <a:lnSpc>
                <a:spcPct val="150000"/>
              </a:lnSpc>
            </a:pPr>
            <a:r>
              <a:rPr lang="pl-PL" sz="2400" b="1" dirty="0"/>
              <a:t>Skala Depresji </a:t>
            </a:r>
            <a:r>
              <a:rPr lang="pl-PL" sz="2400" b="1" dirty="0" err="1"/>
              <a:t>Kutchera</a:t>
            </a:r>
            <a:r>
              <a:rPr lang="pl-PL" sz="2400" b="1" dirty="0"/>
              <a:t> dla młodzieży</a:t>
            </a:r>
          </a:p>
          <a:p>
            <a:pPr>
              <a:lnSpc>
                <a:spcPct val="150000"/>
              </a:lnSpc>
            </a:pPr>
            <a:r>
              <a:rPr lang="pl-PL" sz="2400" b="1" dirty="0"/>
              <a:t>Kwestionariusz zdrowia pacjenta</a:t>
            </a:r>
          </a:p>
          <a:p>
            <a:pPr algn="just" fontAlgn="base"/>
            <a:endParaRPr lang="pl-PL" sz="2400" b="1" dirty="0" smtClean="0">
              <a:solidFill>
                <a:srgbClr val="3B3B3B"/>
              </a:solidFill>
            </a:endParaRPr>
          </a:p>
          <a:p>
            <a:pPr algn="just" fontAlgn="base"/>
            <a:endParaRPr lang="pl-PL" sz="2400" dirty="0" smtClean="0">
              <a:solidFill>
                <a:srgbClr val="3B3B3B"/>
              </a:solidFill>
            </a:endParaRPr>
          </a:p>
        </p:txBody>
      </p:sp>
    </p:spTree>
    <p:extLst>
      <p:ext uri="{BB962C8B-B14F-4D97-AF65-F5344CB8AC3E}">
        <p14:creationId xmlns:p14="http://schemas.microsoft.com/office/powerpoint/2010/main" val="259618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01522" y="1124831"/>
            <a:ext cx="9607640" cy="5632311"/>
          </a:xfrm>
          <a:prstGeom prst="rect">
            <a:avLst/>
          </a:prstGeom>
        </p:spPr>
        <p:txBody>
          <a:bodyPr wrap="square">
            <a:spAutoFit/>
          </a:bodyPr>
          <a:lstStyle/>
          <a:p>
            <a:pPr algn="just" fontAlgn="base"/>
            <a:r>
              <a:rPr lang="pl-PL" sz="2400" b="1" dirty="0">
                <a:solidFill>
                  <a:srgbClr val="19232D"/>
                </a:solidFill>
              </a:rPr>
              <a:t>2. </a:t>
            </a:r>
            <a:r>
              <a:rPr lang="pl-PL" sz="2400" b="1" dirty="0" smtClean="0">
                <a:solidFill>
                  <a:srgbClr val="19232D"/>
                </a:solidFill>
              </a:rPr>
              <a:t>Zrób grafik zadań, które masz do wykonania ( nawet najprostsze czynności)</a:t>
            </a:r>
            <a:endParaRPr lang="pl-PL" sz="2400" b="1" dirty="0">
              <a:solidFill>
                <a:srgbClr val="19232D"/>
              </a:solidFill>
            </a:endParaRPr>
          </a:p>
          <a:p>
            <a:pPr algn="just" fontAlgn="base"/>
            <a:r>
              <a:rPr lang="pl-PL" sz="2400" dirty="0" smtClean="0">
                <a:solidFill>
                  <a:srgbClr val="3B3B3B"/>
                </a:solidFill>
              </a:rPr>
              <a:t>W  depresji ważne jest zagospodarowanie czasu. Aby </a:t>
            </a:r>
            <a:r>
              <a:rPr lang="pl-PL" sz="2400" dirty="0">
                <a:solidFill>
                  <a:srgbClr val="3B3B3B"/>
                </a:solidFill>
              </a:rPr>
              <a:t>nie </a:t>
            </a:r>
            <a:r>
              <a:rPr lang="pl-PL" sz="2400" dirty="0" smtClean="0">
                <a:solidFill>
                  <a:srgbClr val="3B3B3B"/>
                </a:solidFill>
              </a:rPr>
              <a:t>myśleć o negatywnych rzeczach warto </a:t>
            </a:r>
            <a:r>
              <a:rPr lang="pl-PL" sz="2400" dirty="0">
                <a:solidFill>
                  <a:srgbClr val="3B3B3B"/>
                </a:solidFill>
              </a:rPr>
              <a:t>dokładnie zaplanować sobie cały najbliższy dzień. Pamiętaj o wpisaniu w grafik nawet tak zwykłych czynności jak higiena osobista, jedzenie, czy też sprzątanie.</a:t>
            </a:r>
          </a:p>
          <a:p>
            <a:pPr algn="just" fontAlgn="base"/>
            <a:r>
              <a:rPr lang="pl-PL" sz="2400" dirty="0">
                <a:solidFill>
                  <a:srgbClr val="3B3B3B"/>
                </a:solidFill>
              </a:rPr>
              <a:t>Pamiętaj, aby w swoim grafiku poza obowiązkami, zawrzeć również aktywności, które sprawiają Ci przyjemność. Było by dobrze jeśli te aktywności wiązały by się z wyjściem z domu, np. na spacer, do kina albo teatru. Jednak każda aktywność która sprawia, że czujesz się dobrze jest dobra.</a:t>
            </a:r>
          </a:p>
          <a:p>
            <a:pPr algn="just" fontAlgn="base"/>
            <a:r>
              <a:rPr lang="pl-PL" sz="2400" dirty="0">
                <a:solidFill>
                  <a:srgbClr val="3B3B3B"/>
                </a:solidFill>
              </a:rPr>
              <a:t>Najważniejsze jest to, aby w twoim grafiku nie było luk, a twój mózg był skupiony na wykonywaniu poszczególnych zadań. Kiedy uda Ci się wykonać wszystkie dostaniesz dodatkową dawkę endorfin oraz poczujesz, że funkcjonujesz sprawnie.</a:t>
            </a:r>
            <a:endParaRPr lang="pl-PL" sz="2400" b="0" i="0" dirty="0">
              <a:solidFill>
                <a:srgbClr val="3B3B3B"/>
              </a:solidFill>
              <a:effectLst/>
            </a:endParaRPr>
          </a:p>
        </p:txBody>
      </p:sp>
    </p:spTree>
    <p:extLst>
      <p:ext uri="{BB962C8B-B14F-4D97-AF65-F5344CB8AC3E}">
        <p14:creationId xmlns:p14="http://schemas.microsoft.com/office/powerpoint/2010/main" val="717850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590550"/>
            <a:ext cx="7143750" cy="5676900"/>
          </a:xfrm>
          <a:prstGeom prst="rect">
            <a:avLst/>
          </a:prstGeom>
        </p:spPr>
      </p:pic>
    </p:spTree>
    <p:extLst>
      <p:ext uri="{BB962C8B-B14F-4D97-AF65-F5344CB8AC3E}">
        <p14:creationId xmlns:p14="http://schemas.microsoft.com/office/powerpoint/2010/main" val="133815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436563" y="439176"/>
            <a:ext cx="10277341" cy="5816977"/>
          </a:xfrm>
          <a:prstGeom prst="rect">
            <a:avLst/>
          </a:prstGeom>
        </p:spPr>
        <p:txBody>
          <a:bodyPr wrap="square">
            <a:spAutoFit/>
          </a:bodyPr>
          <a:lstStyle/>
          <a:p>
            <a:pPr fontAlgn="base"/>
            <a:r>
              <a:rPr lang="pl-PL" sz="2400" b="1" dirty="0">
                <a:solidFill>
                  <a:srgbClr val="19232D"/>
                </a:solidFill>
                <a:latin typeface="Tw Cen MT" panose="020B0602020104020603" pitchFamily="34" charset="-18"/>
              </a:rPr>
              <a:t>3</a:t>
            </a:r>
            <a:r>
              <a:rPr lang="pl-PL" b="1" dirty="0">
                <a:solidFill>
                  <a:srgbClr val="19232D"/>
                </a:solidFill>
                <a:latin typeface="PT Sans"/>
              </a:rPr>
              <a:t>.</a:t>
            </a:r>
            <a:r>
              <a:rPr lang="pl-PL" dirty="0">
                <a:solidFill>
                  <a:srgbClr val="19232D"/>
                </a:solidFill>
                <a:latin typeface="PT Sans"/>
              </a:rPr>
              <a:t> </a:t>
            </a:r>
            <a:r>
              <a:rPr lang="pl-PL" sz="2400" b="1" dirty="0" smtClean="0">
                <a:solidFill>
                  <a:srgbClr val="19232D"/>
                </a:solidFill>
              </a:rPr>
              <a:t>Kontakt ze specjalistą</a:t>
            </a:r>
          </a:p>
          <a:p>
            <a:pPr fontAlgn="base"/>
            <a:endParaRPr lang="pl-PL" sz="2400" b="1" dirty="0">
              <a:solidFill>
                <a:srgbClr val="19232D"/>
              </a:solidFill>
            </a:endParaRPr>
          </a:p>
          <a:p>
            <a:pPr fontAlgn="base"/>
            <a:r>
              <a:rPr lang="pl-PL" sz="2400" dirty="0" smtClean="0">
                <a:solidFill>
                  <a:srgbClr val="3B3B3B"/>
                </a:solidFill>
              </a:rPr>
              <a:t>Diagnozę depresji stawia lekarz psychiatra. Leczenie odbywa się za pomocą środków farmakologicznych i psychoterapii.</a:t>
            </a:r>
          </a:p>
          <a:p>
            <a:endParaRPr lang="pl-PL" sz="2400" dirty="0" smtClean="0">
              <a:solidFill>
                <a:srgbClr val="3B3B3B"/>
              </a:solidFill>
              <a:latin typeface="Open Sans"/>
            </a:endParaRPr>
          </a:p>
          <a:p>
            <a:r>
              <a:rPr lang="pl-PL" dirty="0" smtClean="0"/>
              <a:t>Według </a:t>
            </a:r>
            <a:r>
              <a:rPr lang="pl-PL" dirty="0"/>
              <a:t>klasyfikacji diagnostycznych </a:t>
            </a:r>
            <a:r>
              <a:rPr lang="pl-PL" dirty="0" smtClean="0"/>
              <a:t>ICD depresję diagnozuje się jeśli występują </a:t>
            </a:r>
            <a:r>
              <a:rPr lang="pl-PL" dirty="0"/>
              <a:t>objawy co najmniej dwa z poniższych utrzymujące się co najmniej 2 tygodnie:</a:t>
            </a:r>
          </a:p>
          <a:p>
            <a:r>
              <a:rPr lang="pl-PL" dirty="0"/>
              <a:t>-</a:t>
            </a:r>
            <a:r>
              <a:rPr lang="pl-PL" b="1" dirty="0"/>
              <a:t>obniżenie nastroju utrzymujące się przez większość dnia</a:t>
            </a:r>
          </a:p>
          <a:p>
            <a:r>
              <a:rPr lang="pl-PL" b="1" dirty="0"/>
              <a:t>-utrata zainteresowań lub przyjemności podczas aktywności sprawiających do tej pory przyjemność</a:t>
            </a:r>
          </a:p>
          <a:p>
            <a:r>
              <a:rPr lang="pl-PL" b="1" dirty="0"/>
              <a:t>-zmniejszona energia, odczuwane zmęczenie, trudności w regeneracji oraz odpoczynku</a:t>
            </a:r>
          </a:p>
          <a:p>
            <a:r>
              <a:rPr lang="pl-PL" dirty="0"/>
              <a:t>Co najmniej dwa spośród innych objawów</a:t>
            </a:r>
          </a:p>
          <a:p>
            <a:r>
              <a:rPr lang="pl-PL" dirty="0"/>
              <a:t>- </a:t>
            </a:r>
            <a:r>
              <a:rPr lang="pl-PL" b="1" dirty="0"/>
              <a:t>obniżenie poczucie własnej wartości</a:t>
            </a:r>
          </a:p>
          <a:p>
            <a:r>
              <a:rPr lang="pl-PL" b="1" dirty="0"/>
              <a:t>- nasilenie poczucia winy</a:t>
            </a:r>
          </a:p>
          <a:p>
            <a:r>
              <a:rPr lang="pl-PL" b="1" dirty="0"/>
              <a:t>- zachowania samobójcze</a:t>
            </a:r>
          </a:p>
          <a:p>
            <a:r>
              <a:rPr lang="pl-PL" b="1" dirty="0"/>
              <a:t>- problemy z zapamiętywaniem, podejmowaniem decyzji</a:t>
            </a:r>
          </a:p>
          <a:p>
            <a:r>
              <a:rPr lang="pl-PL" b="1" dirty="0"/>
              <a:t>- pobudzenie lub zahamowanie psychoruchowe</a:t>
            </a:r>
          </a:p>
          <a:p>
            <a:r>
              <a:rPr lang="pl-PL" b="1" dirty="0"/>
              <a:t>- problemy ze snem</a:t>
            </a:r>
          </a:p>
          <a:p>
            <a:r>
              <a:rPr lang="pl-PL" b="1" dirty="0"/>
              <a:t>- problemy z jedzeniem</a:t>
            </a:r>
          </a:p>
          <a:p>
            <a:pPr fontAlgn="base"/>
            <a:endParaRPr lang="pl-PL" b="0" i="0" dirty="0">
              <a:solidFill>
                <a:srgbClr val="3B3B3B"/>
              </a:solidFill>
              <a:effectLst/>
              <a:latin typeface="Open Sans"/>
            </a:endParaRPr>
          </a:p>
        </p:txBody>
      </p:sp>
    </p:spTree>
    <p:extLst>
      <p:ext uri="{BB962C8B-B14F-4D97-AF65-F5344CB8AC3E}">
        <p14:creationId xmlns:p14="http://schemas.microsoft.com/office/powerpoint/2010/main" val="54682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62885" y="811369"/>
            <a:ext cx="10019763" cy="1938992"/>
          </a:xfrm>
          <a:prstGeom prst="rect">
            <a:avLst/>
          </a:prstGeom>
        </p:spPr>
        <p:txBody>
          <a:bodyPr wrap="square">
            <a:spAutoFit/>
          </a:bodyPr>
          <a:lstStyle/>
          <a:p>
            <a:pPr algn="just" fontAlgn="base"/>
            <a:r>
              <a:rPr lang="pl-PL" sz="2400" b="1" dirty="0">
                <a:solidFill>
                  <a:srgbClr val="19232D"/>
                </a:solidFill>
              </a:rPr>
              <a:t>4. Nie bój się leków</a:t>
            </a:r>
            <a:r>
              <a:rPr lang="pl-PL" sz="2400" b="1" dirty="0" smtClean="0">
                <a:solidFill>
                  <a:srgbClr val="19232D"/>
                </a:solidFill>
              </a:rPr>
              <a:t>.</a:t>
            </a:r>
          </a:p>
          <a:p>
            <a:pPr algn="just" fontAlgn="base"/>
            <a:endParaRPr lang="pl-PL" sz="2400" b="1" dirty="0">
              <a:solidFill>
                <a:srgbClr val="19232D"/>
              </a:solidFill>
            </a:endParaRPr>
          </a:p>
          <a:p>
            <a:pPr algn="just" fontAlgn="base"/>
            <a:r>
              <a:rPr lang="pl-PL" sz="2400" dirty="0" smtClean="0">
                <a:solidFill>
                  <a:srgbClr val="3B3B3B"/>
                </a:solidFill>
              </a:rPr>
              <a:t>Jak każda inna choroba depresja powinna być leczona lekami – antydepresantami. Działają one po jakimś czasie ( ok.3 tygodni) powinny być dobrze dobrane przez lekarza, dlatego ważne są konsultacje podczas leczenia.</a:t>
            </a:r>
            <a:endParaRPr lang="pl-PL" sz="2400" b="0" i="0" dirty="0">
              <a:solidFill>
                <a:srgbClr val="3B3B3B"/>
              </a:solidFill>
              <a:effectLst/>
            </a:endParaRPr>
          </a:p>
        </p:txBody>
      </p:sp>
    </p:spTree>
    <p:extLst>
      <p:ext uri="{BB962C8B-B14F-4D97-AF65-F5344CB8AC3E}">
        <p14:creationId xmlns:p14="http://schemas.microsoft.com/office/powerpoint/2010/main" val="231028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14400" y="296215"/>
            <a:ext cx="10650828" cy="5262979"/>
          </a:xfrm>
          <a:prstGeom prst="rect">
            <a:avLst/>
          </a:prstGeom>
        </p:spPr>
        <p:txBody>
          <a:bodyPr wrap="square">
            <a:spAutoFit/>
          </a:bodyPr>
          <a:lstStyle/>
          <a:p>
            <a:pPr algn="just" fontAlgn="base"/>
            <a:r>
              <a:rPr lang="pl-PL" sz="2800" b="1" dirty="0">
                <a:solidFill>
                  <a:srgbClr val="19232D"/>
                </a:solidFill>
              </a:rPr>
              <a:t>5. Rusz się</a:t>
            </a:r>
            <a:r>
              <a:rPr lang="pl-PL" sz="2800" b="1" dirty="0" smtClean="0">
                <a:solidFill>
                  <a:srgbClr val="19232D"/>
                </a:solidFill>
              </a:rPr>
              <a:t>!</a:t>
            </a:r>
          </a:p>
          <a:p>
            <a:pPr algn="just" fontAlgn="base"/>
            <a:endParaRPr lang="pl-PL" sz="2000" b="1" dirty="0">
              <a:solidFill>
                <a:srgbClr val="19232D"/>
              </a:solidFill>
            </a:endParaRPr>
          </a:p>
          <a:p>
            <a:pPr algn="just" fontAlgn="base"/>
            <a:r>
              <a:rPr lang="pl-PL" sz="2400" dirty="0" smtClean="0">
                <a:solidFill>
                  <a:srgbClr val="3B3B3B"/>
                </a:solidFill>
              </a:rPr>
              <a:t>Badania </a:t>
            </a:r>
            <a:r>
              <a:rPr lang="pl-PL" sz="2400" dirty="0">
                <a:solidFill>
                  <a:srgbClr val="3B3B3B"/>
                </a:solidFill>
              </a:rPr>
              <a:t>wskazują pozytywny wpływ ćwiczeń fizycznych na pacjentów z depresją. </a:t>
            </a:r>
            <a:endParaRPr lang="pl-PL" sz="2400" dirty="0" smtClean="0">
              <a:solidFill>
                <a:srgbClr val="3B3B3B"/>
              </a:solidFill>
            </a:endParaRPr>
          </a:p>
          <a:p>
            <a:pPr algn="just" fontAlgn="base"/>
            <a:endParaRPr lang="pl-PL" sz="2400" dirty="0" smtClean="0">
              <a:solidFill>
                <a:srgbClr val="3B3B3B"/>
              </a:solidFill>
            </a:endParaRPr>
          </a:p>
          <a:p>
            <a:pPr algn="just" fontAlgn="base"/>
            <a:r>
              <a:rPr lang="pl-PL" sz="2400" dirty="0" smtClean="0">
                <a:solidFill>
                  <a:srgbClr val="3B3B3B"/>
                </a:solidFill>
              </a:rPr>
              <a:t>Nie </a:t>
            </a:r>
            <a:r>
              <a:rPr lang="pl-PL" sz="2400" dirty="0">
                <a:solidFill>
                  <a:srgbClr val="3B3B3B"/>
                </a:solidFill>
              </a:rPr>
              <a:t>ważne czy jest to bieg przełajowy na 40 kilometrów czy też zwykły spacer z psem, twój organizm lubi ćwiczenia. Dzięki nim budujesz swoją sprawność fizyczną, przez co jesteś w stanie wykonywać codzienne czynności sprawniej, ale również dostarczasz swojemu organizmowi endorfin których szczególnie potrzebujesz w trakcie depresji. Masz świadomość tego, że ciągle pokonujesz granice jakie stawia twój organizm, przez co nabierasz pewności </a:t>
            </a:r>
            <a:r>
              <a:rPr lang="pl-PL" sz="2400" dirty="0" smtClean="0">
                <a:solidFill>
                  <a:srgbClr val="3B3B3B"/>
                </a:solidFill>
              </a:rPr>
              <a:t>siebie.</a:t>
            </a:r>
          </a:p>
          <a:p>
            <a:pPr algn="just" fontAlgn="base"/>
            <a:endParaRPr lang="pl-PL" sz="2400" dirty="0">
              <a:solidFill>
                <a:srgbClr val="3B3B3B"/>
              </a:solidFill>
            </a:endParaRPr>
          </a:p>
          <a:p>
            <a:pPr algn="just" fontAlgn="base"/>
            <a:r>
              <a:rPr lang="pl-PL" sz="2400" dirty="0">
                <a:solidFill>
                  <a:srgbClr val="3B3B3B"/>
                </a:solidFill>
              </a:rPr>
              <a:t>Ponadto w trakcie ćwiczeń fizycznych twój mózg skupia się na ich wykonywaniu, wypierając z obiegu destrukcyjne myślenie oraz szarą codzienność</a:t>
            </a:r>
            <a:r>
              <a:rPr lang="pl-PL" sz="2400" dirty="0" smtClean="0">
                <a:solidFill>
                  <a:srgbClr val="3B3B3B"/>
                </a:solidFill>
              </a:rPr>
              <a:t>. </a:t>
            </a:r>
          </a:p>
          <a:p>
            <a:pPr algn="just" fontAlgn="base"/>
            <a:endParaRPr lang="pl-PL" sz="2400" b="0" i="0" dirty="0">
              <a:solidFill>
                <a:srgbClr val="3B3B3B"/>
              </a:solidFill>
              <a:effectLst/>
            </a:endParaRPr>
          </a:p>
        </p:txBody>
      </p:sp>
    </p:spTree>
    <p:extLst>
      <p:ext uri="{BB962C8B-B14F-4D97-AF65-F5344CB8AC3E}">
        <p14:creationId xmlns:p14="http://schemas.microsoft.com/office/powerpoint/2010/main" val="199348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Definicja depresji nieco inaczej</a:t>
            </a:r>
            <a:endParaRPr lang="pl-PL" dirty="0"/>
          </a:p>
        </p:txBody>
      </p:sp>
      <p:sp>
        <p:nvSpPr>
          <p:cNvPr id="3" name="Symbol zastępczy zawartości 2"/>
          <p:cNvSpPr>
            <a:spLocks noGrp="1"/>
          </p:cNvSpPr>
          <p:nvPr>
            <p:ph sz="quarter" idx="13"/>
          </p:nvPr>
        </p:nvSpPr>
        <p:spPr>
          <a:xfrm>
            <a:off x="913774" y="2367092"/>
            <a:ext cx="10139708" cy="3424107"/>
          </a:xfrm>
        </p:spPr>
        <p:txBody>
          <a:bodyPr>
            <a:normAutofit/>
          </a:bodyPr>
          <a:lstStyle/>
          <a:p>
            <a:r>
              <a:rPr lang="pl-PL" dirty="0"/>
              <a:t>Leon tylko na mnie zerka i mówi, że już nie musi pytać, jak sobie radzę. Wtedy wyrzucam z siebie wszystko : Nie mogę spać, nie mogę jeść, nie mogę czytać, nie mogę rozmawiać, ani skupić się na czymś dłużej przez kilka sekund. Czuję, że siła grawitacji wzrosła trzykrotnie. Tyle wysiłku wymaga najmniejsze podniesienie ręki czy robienie jednego kroku. Kiedy nie leże skulona na kanapie, chodzę w tę i z powrotem. Rozpaczliwie bujam się w swoim fotelu na biegunach. Wykręcam dłonie….</a:t>
            </a:r>
          </a:p>
        </p:txBody>
      </p:sp>
    </p:spTree>
    <p:extLst>
      <p:ext uri="{BB962C8B-B14F-4D97-AF65-F5344CB8AC3E}">
        <p14:creationId xmlns:p14="http://schemas.microsoft.com/office/powerpoint/2010/main" val="1011314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85613" y="1609859"/>
            <a:ext cx="10483402" cy="2308324"/>
          </a:xfrm>
          <a:prstGeom prst="rect">
            <a:avLst/>
          </a:prstGeom>
        </p:spPr>
        <p:txBody>
          <a:bodyPr wrap="square">
            <a:spAutoFit/>
          </a:bodyPr>
          <a:lstStyle/>
          <a:p>
            <a:pPr fontAlgn="base"/>
            <a:r>
              <a:rPr lang="pl-PL" sz="2400" b="1" dirty="0">
                <a:solidFill>
                  <a:srgbClr val="19232D"/>
                </a:solidFill>
              </a:rPr>
              <a:t>6. Pamiętaj, że  będzie lepiej</a:t>
            </a:r>
            <a:r>
              <a:rPr lang="pl-PL" sz="2400" b="1" dirty="0" smtClean="0">
                <a:solidFill>
                  <a:srgbClr val="19232D"/>
                </a:solidFill>
              </a:rPr>
              <a:t>!</a:t>
            </a:r>
          </a:p>
          <a:p>
            <a:pPr fontAlgn="base"/>
            <a:endParaRPr lang="pl-PL" sz="2400" b="1" dirty="0">
              <a:solidFill>
                <a:srgbClr val="19232D"/>
              </a:solidFill>
            </a:endParaRPr>
          </a:p>
          <a:p>
            <a:pPr algn="just" fontAlgn="base"/>
            <a:r>
              <a:rPr lang="pl-PL" sz="2400" dirty="0">
                <a:solidFill>
                  <a:srgbClr val="3B3B3B"/>
                </a:solidFill>
              </a:rPr>
              <a:t>Osoby które chorują na depresję są pod ciągła ofensywą destrukcyjnych myśli </a:t>
            </a:r>
            <a:r>
              <a:rPr lang="pl-PL" sz="2400" dirty="0" smtClean="0">
                <a:solidFill>
                  <a:srgbClr val="3B3B3B"/>
                </a:solidFill>
              </a:rPr>
              <a:t>        i </a:t>
            </a:r>
            <a:r>
              <a:rPr lang="pl-PL" sz="2400" dirty="0">
                <a:solidFill>
                  <a:srgbClr val="3B3B3B"/>
                </a:solidFill>
              </a:rPr>
              <a:t>pesymistycznego podejścia do wszystkiego. Nieleczona depresja, jest w stanie doprowadzić nawet do samobójstwa, ponieważ nie widzi on żadnego pozytywnego aspektu w swoim życiu.</a:t>
            </a:r>
            <a:endParaRPr lang="pl-PL" sz="2400" b="0" i="0" dirty="0">
              <a:solidFill>
                <a:srgbClr val="3B3B3B"/>
              </a:solidFill>
              <a:effectLst/>
            </a:endParaRPr>
          </a:p>
        </p:txBody>
      </p:sp>
    </p:spTree>
    <p:extLst>
      <p:ext uri="{BB962C8B-B14F-4D97-AF65-F5344CB8AC3E}">
        <p14:creationId xmlns:p14="http://schemas.microsoft.com/office/powerpoint/2010/main" val="811135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34095" y="1859340"/>
            <a:ext cx="11114467" cy="3416320"/>
          </a:xfrm>
          <a:prstGeom prst="rect">
            <a:avLst/>
          </a:prstGeom>
        </p:spPr>
        <p:txBody>
          <a:bodyPr wrap="square">
            <a:spAutoFit/>
          </a:bodyPr>
          <a:lstStyle/>
          <a:p>
            <a:pPr algn="just" fontAlgn="base"/>
            <a:r>
              <a:rPr lang="pl-PL" sz="2400" b="1" dirty="0">
                <a:solidFill>
                  <a:srgbClr val="19232D"/>
                </a:solidFill>
              </a:rPr>
              <a:t>7. Odłóż ważne i nieodwracalne decyzje na później</a:t>
            </a:r>
            <a:r>
              <a:rPr lang="pl-PL" sz="2400" b="1" dirty="0" smtClean="0">
                <a:solidFill>
                  <a:srgbClr val="19232D"/>
                </a:solidFill>
              </a:rPr>
              <a:t>.</a:t>
            </a:r>
          </a:p>
          <a:p>
            <a:pPr algn="just" fontAlgn="base"/>
            <a:endParaRPr lang="pl-PL" sz="2400" b="1" dirty="0">
              <a:solidFill>
                <a:srgbClr val="19232D"/>
              </a:solidFill>
            </a:endParaRPr>
          </a:p>
          <a:p>
            <a:pPr algn="just" fontAlgn="base"/>
            <a:r>
              <a:rPr lang="pl-PL" sz="2400" dirty="0">
                <a:solidFill>
                  <a:srgbClr val="3B3B3B"/>
                </a:solidFill>
              </a:rPr>
              <a:t>W trakcie epizodów depresyjnych, twoja ocena sytuacji jest skrzywiona. Zaniżona samoocena plus brak wiary w sukces sprawiają, że ciężej jest Ci obiektywnie ocenić plusy i minusy podjętych decyzji</a:t>
            </a:r>
            <a:r>
              <a:rPr lang="pl-PL" sz="2400" dirty="0" smtClean="0">
                <a:solidFill>
                  <a:srgbClr val="3B3B3B"/>
                </a:solidFill>
              </a:rPr>
              <a:t>.</a:t>
            </a:r>
          </a:p>
          <a:p>
            <a:pPr algn="just" fontAlgn="base"/>
            <a:r>
              <a:rPr lang="pl-PL" sz="2400" dirty="0" smtClean="0">
                <a:solidFill>
                  <a:srgbClr val="3B3B3B"/>
                </a:solidFill>
              </a:rPr>
              <a:t>Dlatego istotne, </a:t>
            </a:r>
            <a:r>
              <a:rPr lang="pl-PL" sz="2400" dirty="0">
                <a:solidFill>
                  <a:srgbClr val="3B3B3B"/>
                </a:solidFill>
              </a:rPr>
              <a:t>aby wszystkie ważne życiowe decyzje odłożyć do czasu wyleczenia choroby. Oszczędzisz sobie dzięki temu przykrości i wyrzutów sumienia, jeśli podjęte przez Ciebie decyzje okażą się </a:t>
            </a:r>
            <a:r>
              <a:rPr lang="pl-PL" sz="2400" dirty="0" smtClean="0">
                <a:solidFill>
                  <a:srgbClr val="3B3B3B"/>
                </a:solidFill>
              </a:rPr>
              <a:t>nietrafione. </a:t>
            </a:r>
            <a:r>
              <a:rPr lang="pl-PL" sz="2400" dirty="0">
                <a:solidFill>
                  <a:srgbClr val="3B3B3B"/>
                </a:solidFill>
              </a:rPr>
              <a:t>D</a:t>
            </a:r>
            <a:r>
              <a:rPr lang="pl-PL" sz="2400" dirty="0" smtClean="0">
                <a:solidFill>
                  <a:srgbClr val="3B3B3B"/>
                </a:solidFill>
              </a:rPr>
              <a:t>epresja </a:t>
            </a:r>
            <a:r>
              <a:rPr lang="pl-PL" sz="2400" dirty="0">
                <a:solidFill>
                  <a:srgbClr val="3B3B3B"/>
                </a:solidFill>
              </a:rPr>
              <a:t>nie trwa wiecznie, więc niektóre decyzje mogą poczekać.</a:t>
            </a:r>
            <a:endParaRPr lang="pl-PL" sz="2400" b="0" i="0" dirty="0">
              <a:solidFill>
                <a:srgbClr val="3B3B3B"/>
              </a:solidFill>
              <a:effectLst/>
            </a:endParaRPr>
          </a:p>
        </p:txBody>
      </p:sp>
    </p:spTree>
    <p:extLst>
      <p:ext uri="{BB962C8B-B14F-4D97-AF65-F5344CB8AC3E}">
        <p14:creationId xmlns:p14="http://schemas.microsoft.com/office/powerpoint/2010/main" val="278001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ctrTitle"/>
          </p:nvPr>
        </p:nvSpPr>
        <p:spPr>
          <a:xfrm>
            <a:off x="1593696" y="639096"/>
            <a:ext cx="8689976" cy="958643"/>
          </a:xfrm>
        </p:spPr>
        <p:txBody>
          <a:bodyPr/>
          <a:lstStyle/>
          <a:p>
            <a:r>
              <a:rPr lang="pl-PL" dirty="0" smtClean="0"/>
              <a:t>Przyczyny depresji</a:t>
            </a:r>
            <a:endParaRPr lang="pl-PL" dirty="0"/>
          </a:p>
        </p:txBody>
      </p:sp>
      <p:sp>
        <p:nvSpPr>
          <p:cNvPr id="8" name="Podtytuł 7"/>
          <p:cNvSpPr>
            <a:spLocks noGrp="1"/>
          </p:cNvSpPr>
          <p:nvPr>
            <p:ph type="subTitle" idx="1"/>
          </p:nvPr>
        </p:nvSpPr>
        <p:spPr>
          <a:xfrm>
            <a:off x="1593696" y="2123768"/>
            <a:ext cx="8689976" cy="4109884"/>
          </a:xfrm>
        </p:spPr>
        <p:txBody>
          <a:bodyPr>
            <a:normAutofit/>
          </a:bodyPr>
          <a:lstStyle/>
          <a:p>
            <a:r>
              <a:rPr lang="pl-PL" sz="2800" cap="none" dirty="0" smtClean="0">
                <a:solidFill>
                  <a:schemeClr val="tx1"/>
                </a:solidFill>
              </a:rPr>
              <a:t>- biologiczne ( genetyka, choroby np. niedoczynność tarczycy)</a:t>
            </a:r>
          </a:p>
          <a:p>
            <a:r>
              <a:rPr lang="pl-PL" sz="2800" cap="none" dirty="0" smtClean="0">
                <a:solidFill>
                  <a:schemeClr val="tx1"/>
                </a:solidFill>
              </a:rPr>
              <a:t>- psychologiczne ( cechy osobowości, niska samoocena, nieumiejętność radzenia sobie z sytuacjami)</a:t>
            </a:r>
          </a:p>
          <a:p>
            <a:pPr marL="457200" indent="-457200">
              <a:buFontTx/>
              <a:buChar char="-"/>
            </a:pPr>
            <a:r>
              <a:rPr lang="pl-PL" sz="2800" cap="none" dirty="0" smtClean="0">
                <a:solidFill>
                  <a:schemeClr val="tx1"/>
                </a:solidFill>
              </a:rPr>
              <a:t>środowiskowe ( rozwód, separacja, utrata kogoś ważnego)</a:t>
            </a:r>
          </a:p>
          <a:p>
            <a:r>
              <a:rPr lang="pl-PL" sz="2800" cap="none" dirty="0" smtClean="0">
                <a:solidFill>
                  <a:schemeClr val="tx1"/>
                </a:solidFill>
              </a:rPr>
              <a:t>Depresja może być wywołana używkami lub lekami</a:t>
            </a:r>
            <a:endParaRPr lang="pl-PL" sz="2800" cap="none" dirty="0">
              <a:solidFill>
                <a:schemeClr val="tx1"/>
              </a:solidFill>
            </a:endParaRPr>
          </a:p>
        </p:txBody>
      </p:sp>
    </p:spTree>
    <p:extLst>
      <p:ext uri="{BB962C8B-B14F-4D97-AF65-F5344CB8AC3E}">
        <p14:creationId xmlns:p14="http://schemas.microsoft.com/office/powerpoint/2010/main" val="1978182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14883" y="686119"/>
            <a:ext cx="4478140" cy="5105081"/>
          </a:xfrm>
        </p:spPr>
      </p:pic>
    </p:spTree>
    <p:extLst>
      <p:ext uri="{BB962C8B-B14F-4D97-AF65-F5344CB8AC3E}">
        <p14:creationId xmlns:p14="http://schemas.microsoft.com/office/powerpoint/2010/main" val="86107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DWIE TWARZE DEPRESJI</a:t>
            </a:r>
            <a:endParaRPr lang="pl-PL" dirty="0"/>
          </a:p>
        </p:txBody>
      </p:sp>
      <p:pic>
        <p:nvPicPr>
          <p:cNvPr id="6" name="Symbol zastępczy zawartości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4408" y="2214694"/>
            <a:ext cx="7806812" cy="3903406"/>
          </a:xfrm>
        </p:spPr>
      </p:pic>
    </p:spTree>
    <p:extLst>
      <p:ext uri="{BB962C8B-B14F-4D97-AF65-F5344CB8AC3E}">
        <p14:creationId xmlns:p14="http://schemas.microsoft.com/office/powerpoint/2010/main" val="384714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presja">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941294" y="431949"/>
            <a:ext cx="9942792" cy="5592333"/>
          </a:xfrm>
        </p:spPr>
      </p:pic>
    </p:spTree>
    <p:extLst>
      <p:ext uri="{BB962C8B-B14F-4D97-AF65-F5344CB8AC3E}">
        <p14:creationId xmlns:p14="http://schemas.microsoft.com/office/powerpoint/2010/main" val="3162400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5122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32F03382-A362-4B6D-942F-FB567D798AE7}"/>
              </a:ext>
            </a:extLst>
          </p:cNvPr>
          <p:cNvSpPr txBox="1"/>
          <p:nvPr/>
        </p:nvSpPr>
        <p:spPr>
          <a:xfrm>
            <a:off x="1104899" y="800100"/>
            <a:ext cx="9972675" cy="3970318"/>
          </a:xfrm>
          <a:prstGeom prst="rect">
            <a:avLst/>
          </a:prstGeom>
          <a:noFill/>
        </p:spPr>
        <p:txBody>
          <a:bodyPr wrap="square">
            <a:spAutoFit/>
          </a:bodyPr>
          <a:lstStyle/>
          <a:p>
            <a:pPr algn="just"/>
            <a:r>
              <a:rPr lang="pl-PL" sz="2400" dirty="0"/>
              <a:t>Jesteś młody – co ty możesz wiedzieć o smutkach lub depresji? Weź się w garść, uspokój się i ciesz życiem” – tak często mówią rodzice do swoich dzieci, które cierpią na depresję. Jednak żadna komenda nie uleczy czegoś, co jest chorobą. Depresja młodzieńcza nie jest ani niczyją winą, ani słabością charakteru czy inną negatywną cechą młodego człowieka. </a:t>
            </a:r>
          </a:p>
          <a:p>
            <a:pPr algn="just"/>
            <a:endParaRPr lang="pl-PL" sz="2400"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endParaRPr lang="pl-PL" dirty="0"/>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4" y="3291003"/>
            <a:ext cx="6811498" cy="2877835"/>
          </a:xfrm>
          <a:prstGeom prst="rect">
            <a:avLst/>
          </a:prstGeom>
        </p:spPr>
      </p:pic>
    </p:spTree>
    <p:extLst>
      <p:ext uri="{BB962C8B-B14F-4D97-AF65-F5344CB8AC3E}">
        <p14:creationId xmlns:p14="http://schemas.microsoft.com/office/powerpoint/2010/main" val="129023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833092" y="887915"/>
            <a:ext cx="10363826" cy="3424107"/>
          </a:xfrm>
        </p:spPr>
        <p:txBody>
          <a:bodyPr/>
          <a:lstStyle/>
          <a:p>
            <a:pPr marL="0" indent="0" algn="just">
              <a:buNone/>
            </a:pPr>
            <a:r>
              <a:rPr lang="pl-PL" dirty="0"/>
              <a:t>Depresja to choroba, </a:t>
            </a:r>
            <a:r>
              <a:rPr lang="pl-PL" dirty="0" smtClean="0"/>
              <a:t>Którą Trzeba leczyć</a:t>
            </a:r>
            <a:r>
              <a:rPr lang="pl-PL" dirty="0"/>
              <a:t>, a niestety często bywa bagatelizowana. Ogarnia całe życie młodego człowieka, wszystkie 4 sfery: </a:t>
            </a:r>
          </a:p>
          <a:p>
            <a:pPr marL="285750" indent="-285750" algn="just"/>
            <a:r>
              <a:rPr lang="pl-PL" dirty="0"/>
              <a:t>poznawczą </a:t>
            </a:r>
            <a:r>
              <a:rPr lang="pl-PL" dirty="0" smtClean="0"/>
              <a:t> </a:t>
            </a:r>
            <a:endParaRPr lang="pl-PL" dirty="0"/>
          </a:p>
          <a:p>
            <a:pPr marL="285750" indent="-285750" algn="just"/>
            <a:r>
              <a:rPr lang="pl-PL" dirty="0" smtClean="0"/>
              <a:t>Behawioralną</a:t>
            </a:r>
            <a:endParaRPr lang="pl-PL" dirty="0"/>
          </a:p>
          <a:p>
            <a:pPr marL="285750" indent="-285750" algn="just"/>
            <a:r>
              <a:rPr lang="pl-PL" dirty="0"/>
              <a:t>emocjonalną</a:t>
            </a:r>
          </a:p>
          <a:p>
            <a:pPr marL="285750" indent="-285750" algn="just"/>
            <a:r>
              <a:rPr lang="pl-PL" dirty="0" err="1" smtClean="0"/>
              <a:t>Biofizjologiczną</a:t>
            </a:r>
            <a:endParaRPr lang="pl-PL" dirty="0"/>
          </a:p>
          <a:p>
            <a:pPr marL="0" indent="0">
              <a:buNone/>
            </a:pPr>
            <a:endParaRPr lang="pl-PL" dirty="0"/>
          </a:p>
          <a:p>
            <a:pPr marL="285750" indent="-285750"/>
            <a:endParaRPr lang="pl-PL" dirty="0"/>
          </a:p>
        </p:txBody>
      </p:sp>
    </p:spTree>
    <p:extLst>
      <p:ext uri="{BB962C8B-B14F-4D97-AF65-F5344CB8AC3E}">
        <p14:creationId xmlns:p14="http://schemas.microsoft.com/office/powerpoint/2010/main" val="251850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 xmlns:a16="http://schemas.microsoft.com/office/drawing/2014/main" id="{3186B79A-BDDF-4ADB-B54B-D30A69FB73F0}"/>
              </a:ext>
            </a:extLst>
          </p:cNvPr>
          <p:cNvSpPr txBox="1"/>
          <p:nvPr/>
        </p:nvSpPr>
        <p:spPr>
          <a:xfrm>
            <a:off x="1017331" y="622109"/>
            <a:ext cx="9572625" cy="4524315"/>
          </a:xfrm>
          <a:prstGeom prst="rect">
            <a:avLst/>
          </a:prstGeom>
          <a:noFill/>
        </p:spPr>
        <p:txBody>
          <a:bodyPr wrap="square">
            <a:spAutoFit/>
          </a:bodyPr>
          <a:lstStyle/>
          <a:p>
            <a:pPr algn="just"/>
            <a:r>
              <a:rPr lang="pl-PL" sz="2400" b="1" dirty="0" smtClean="0"/>
              <a:t>Depresja</a:t>
            </a:r>
            <a:r>
              <a:rPr lang="pl-PL" sz="2400" dirty="0" smtClean="0"/>
              <a:t>– </a:t>
            </a:r>
            <a:r>
              <a:rPr lang="pl-PL" sz="2400" b="1" dirty="0"/>
              <a:t>to nie jest coś, co jest widoczne na pierwszy rzut oka</a:t>
            </a:r>
            <a:r>
              <a:rPr lang="pl-PL" sz="2400" dirty="0"/>
              <a:t>. To nie jest choroba, która naznacza fizycznie i sprawia, że każdy wie, że ma do czynienia z osobą chorą</a:t>
            </a:r>
            <a:r>
              <a:rPr lang="pl-PL" sz="2400" dirty="0" smtClean="0"/>
              <a:t>. </a:t>
            </a:r>
          </a:p>
          <a:p>
            <a:pPr algn="just"/>
            <a:r>
              <a:rPr lang="pl-PL" sz="2400" dirty="0" smtClean="0"/>
              <a:t>Depresja </a:t>
            </a:r>
            <a:r>
              <a:rPr lang="pl-PL" sz="2400" dirty="0"/>
              <a:t>jest zaburzeniem przewlekłym i nawracającym – średni czas jej trwania wynosi 7-9 miesięcy, ale u 20% nastolatków może trwać dłużej niż dwa lata. </a:t>
            </a:r>
            <a:endParaRPr lang="pl-PL" sz="2400" dirty="0" smtClean="0"/>
          </a:p>
          <a:p>
            <a:pPr algn="just"/>
            <a:r>
              <a:rPr lang="pl-PL" sz="2400" dirty="0"/>
              <a:t>Choruje 4% populacji, częściej </a:t>
            </a:r>
            <a:r>
              <a:rPr lang="pl-PL" sz="2400" dirty="0" smtClean="0"/>
              <a:t>kobiety. </a:t>
            </a:r>
          </a:p>
          <a:p>
            <a:pPr algn="just"/>
            <a:r>
              <a:rPr lang="pl-PL" sz="2400" dirty="0" smtClean="0"/>
              <a:t>W </a:t>
            </a:r>
            <a:r>
              <a:rPr lang="pl-PL" sz="2400" dirty="0"/>
              <a:t>Polsce </a:t>
            </a:r>
            <a:r>
              <a:rPr lang="pl-PL" sz="2400" dirty="0" smtClean="0"/>
              <a:t>depresja dotyka </a:t>
            </a:r>
            <a:r>
              <a:rPr lang="pl-PL" sz="2400" dirty="0"/>
              <a:t>1,5 miliona osób, to tyle ile mieszka w Warszawie.</a:t>
            </a:r>
            <a:endParaRPr lang="pl-PL" sz="2400" dirty="0" smtClean="0"/>
          </a:p>
          <a:p>
            <a:pPr algn="just"/>
            <a:endParaRPr lang="pl-PL" sz="2400" dirty="0"/>
          </a:p>
          <a:p>
            <a:pPr algn="just"/>
            <a:r>
              <a:rPr lang="pl-PL" sz="2400" b="1" dirty="0" smtClean="0"/>
              <a:t>Jakie </a:t>
            </a:r>
            <a:r>
              <a:rPr lang="pl-PL" sz="2400" b="1" dirty="0"/>
              <a:t>symptomy mogą świadczyć o tym, </a:t>
            </a:r>
            <a:r>
              <a:rPr lang="pl-PL" sz="2400" b="1" dirty="0" smtClean="0"/>
              <a:t>że młody człowiek choruje na depresję?</a:t>
            </a:r>
            <a:endParaRPr lang="pl-PL" sz="2400" b="1" dirty="0"/>
          </a:p>
        </p:txBody>
      </p:sp>
    </p:spTree>
    <p:extLst>
      <p:ext uri="{BB962C8B-B14F-4D97-AF65-F5344CB8AC3E}">
        <p14:creationId xmlns:p14="http://schemas.microsoft.com/office/powerpoint/2010/main" val="2745015332"/>
      </p:ext>
    </p:extLst>
  </p:cSld>
  <p:clrMapOvr>
    <a:masterClrMapping/>
  </p:clrMapOvr>
</p:sld>
</file>

<file path=ppt/theme/theme1.xml><?xml version="1.0" encoding="utf-8"?>
<a:theme xmlns:a="http://schemas.openxmlformats.org/drawingml/2006/main" name="Kropl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TM04033925[[fn=Kropla]]</Template>
  <TotalTime>3354</TotalTime>
  <Words>1483</Words>
  <Application>Microsoft Office PowerPoint</Application>
  <PresentationFormat>Panoramiczny</PresentationFormat>
  <Paragraphs>119</Paragraphs>
  <Slides>32</Slides>
  <Notes>0</Notes>
  <HiddenSlides>0</HiddenSlides>
  <MMClips>1</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32</vt:i4>
      </vt:variant>
    </vt:vector>
  </HeadingPairs>
  <TitlesOfParts>
    <vt:vector size="38" baseType="lpstr">
      <vt:lpstr>Arial</vt:lpstr>
      <vt:lpstr>Calibri</vt:lpstr>
      <vt:lpstr>Open Sans</vt:lpstr>
      <vt:lpstr>PT Sans</vt:lpstr>
      <vt:lpstr>Tw Cen MT</vt:lpstr>
      <vt:lpstr>Kropla</vt:lpstr>
      <vt:lpstr>Depresja</vt:lpstr>
      <vt:lpstr>Czym jest Depresja</vt:lpstr>
      <vt:lpstr>Definicja depresji nieco inaczej</vt:lpstr>
      <vt:lpstr>Prezentacja programu PowerPoint</vt:lpstr>
      <vt:lpstr>DWIE TWARZE DEPRESJI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Przyczyny depresji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Depresja młodzieńcza</dc:title>
  <dc:creator>Beata Radzięta-Lipska</dc:creator>
  <cp:lastModifiedBy>Konto Microsoft</cp:lastModifiedBy>
  <cp:revision>30</cp:revision>
  <cp:lastPrinted>2022-05-31T21:08:36Z</cp:lastPrinted>
  <dcterms:created xsi:type="dcterms:W3CDTF">2022-02-18T21:52:45Z</dcterms:created>
  <dcterms:modified xsi:type="dcterms:W3CDTF">2022-06-02T09:32:46Z</dcterms:modified>
</cp:coreProperties>
</file>